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sldIdLst>
    <p:sldId id="859" r:id="rId2"/>
    <p:sldId id="860" r:id="rId3"/>
    <p:sldId id="861" r:id="rId4"/>
    <p:sldId id="862" r:id="rId5"/>
    <p:sldId id="863" r:id="rId6"/>
    <p:sldId id="864" r:id="rId7"/>
    <p:sldId id="865" r:id="rId8"/>
    <p:sldId id="866" r:id="rId9"/>
    <p:sldId id="867" r:id="rId10"/>
    <p:sldId id="868" r:id="rId11"/>
    <p:sldId id="869" r:id="rId12"/>
    <p:sldId id="870" r:id="rId13"/>
    <p:sldId id="871" r:id="rId14"/>
    <p:sldId id="872" r:id="rId15"/>
    <p:sldId id="873" r:id="rId16"/>
  </p:sldIdLst>
  <p:sldSz cx="12190413"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39B97A"/>
    <a:srgbClr val="1EB26A"/>
    <a:srgbClr val="E3F2E7"/>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14" autoAdjust="0"/>
    <p:restoredTop sz="94606" autoAdjust="0"/>
  </p:normalViewPr>
  <p:slideViewPr>
    <p:cSldViewPr>
      <p:cViewPr varScale="1">
        <p:scale>
          <a:sx n="111" d="100"/>
          <a:sy n="111" d="100"/>
        </p:scale>
        <p:origin x="618" y="126"/>
      </p:cViewPr>
      <p:guideLst>
        <p:guide orient="horz" pos="2160"/>
        <p:guide pos="3840"/>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t>2025/9/13</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t>‹#›</a:t>
            </a:fld>
            <a:endParaRPr lang="zh-CN" altLang="en-US"/>
          </a:p>
        </p:txBody>
      </p:sp>
    </p:spTree>
    <p:extLst>
      <p:ext uri="{BB962C8B-B14F-4D97-AF65-F5344CB8AC3E}">
        <p14:creationId xmlns:p14="http://schemas.microsoft.com/office/powerpoint/2010/main" val="263468860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923330"/>
          </a:xfrm>
        </p:spPr>
        <p:txBody>
          <a:bodyPr wrap="square">
            <a:spAutoFit/>
          </a:bodyPr>
          <a:lstStyle>
            <a:lvl1pPr marL="0" indent="0" algn="just">
              <a:lnSpc>
                <a:spcPct val="150000"/>
              </a:lnSpc>
              <a:spcBef>
                <a:spcPts val="0"/>
              </a:spcBef>
              <a:buFontTx/>
              <a:buNone/>
              <a:tabLst>
                <a:tab pos="5645150" algn="l"/>
                <a:tab pos="9862820" algn="l"/>
              </a:tabLst>
              <a:defRPr sz="36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p>
        </p:txBody>
      </p:sp>
      <p:sp>
        <p:nvSpPr>
          <p:cNvPr id="6" name="文本框 5"/>
          <p:cNvSpPr txBox="1"/>
          <p:nvPr userDrawn="1"/>
        </p:nvSpPr>
        <p:spPr>
          <a:xfrm>
            <a:off x="4295006" y="-27384"/>
            <a:ext cx="7632848"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 英语完形填空与阅读理解 七年级</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t>2025/9/13</a:t>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334327" y="1927107"/>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第三部分　提优冲刺篇</a:t>
            </a:r>
            <a:endParaRPr lang="en-US" altLang="zh-CN"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6" name="文本框 5"/>
          <p:cNvSpPr txBox="1"/>
          <p:nvPr/>
        </p:nvSpPr>
        <p:spPr>
          <a:xfrm>
            <a:off x="334327" y="322325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4800" b="0" dirty="0">
                <a:solidFill>
                  <a:srgbClr val="000000"/>
                </a:solidFill>
                <a:ea typeface="微软雅黑" panose="020B0503020204020204" pitchFamily="34" charset="-122"/>
                <a:cs typeface="Times New Roman" panose="02020603050405020304" pitchFamily="18" charset="0"/>
              </a:rPr>
              <a:t>冲刺训练　</a:t>
            </a:r>
            <a:r>
              <a:rPr lang="en-US" altLang="zh-CN" sz="4800" b="0" dirty="0" smtClean="0">
                <a:solidFill>
                  <a:srgbClr val="000000"/>
                </a:solidFill>
                <a:ea typeface="微软雅黑" panose="020B0503020204020204" pitchFamily="34" charset="-122"/>
                <a:cs typeface="Times New Roman" panose="02020603050405020304" pitchFamily="18" charset="0"/>
              </a:rPr>
              <a:t>4</a:t>
            </a:r>
            <a:endParaRPr lang="zh-CN" altLang="en-US" sz="4800" b="0" dirty="0">
              <a:solidFill>
                <a:srgbClr val="000000"/>
              </a:solidFill>
              <a:ea typeface="微软雅黑" panose="020B0503020204020204" pitchFamily="34" charset="-122"/>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 Weipeng started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skills when he was 16</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Learning different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skills is not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beginning, I spent eight hours a day practising juggling</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颠</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ball</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 says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now can juggle a ball with his foot over 10</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times in a row</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14007"/>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difficult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amazing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easy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good</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495015"/>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考查形容词辨析。句意：学习不同的蹴鞠技巧并不容易。</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difficult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困难的；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amazing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惊人的；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easy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容易的；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good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好的。根据后文</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the beginning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 spent eight hours a day practising juggling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颠</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 ball.</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可知，练习蹴鞠不容易。</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057" y="3028647"/>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444849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 Weipeng started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skills when he was 16</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Learning different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skills is not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beginning, I spent eight hours a day practising juggling</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颠</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ball</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 says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now can juggle a ball with his foot over 10</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times in a row</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5422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514600" algn="l"/>
                <a:tab pos="584993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11</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funny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tiring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interesting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exciting</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548868"/>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考查形容词辨析。句意：这很累人。</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funny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有趣的；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tiring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累人的；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interesting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有趣的；</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exciting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激动的。根据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the beginning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 spent eight hours a day practising juggling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颠</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 ball.</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可知，练习蹴鞠不容易，很累人。故选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3329" y="3059133"/>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Tree>
    <p:extLst>
      <p:ext uri="{BB962C8B-B14F-4D97-AF65-F5344CB8AC3E}">
        <p14:creationId xmlns:p14="http://schemas.microsoft.com/office/powerpoint/2010/main" val="3591043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Teaching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moves is a part of Li’s job</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students in Zibo play it at school and make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moves have made their way into dances and morning exercises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don’t have to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 for ten minutes during breaks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40344"/>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514600" algn="l"/>
                <a:tab pos="584993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12</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dogs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teachers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families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teenagers</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0310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考查名词辨析。句意：教青少年蹴鞠动作是李伟鹏工作的一部分。</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dog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狗；</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teacher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老师；</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family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家庭；</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teenager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青少年。根据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Many students in Zibo play it at school</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可知，教授的对象是青少年。故选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73329" y="2525802"/>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sz="1800"/>
          </a:p>
        </p:txBody>
      </p:sp>
    </p:spTree>
    <p:extLst>
      <p:ext uri="{BB962C8B-B14F-4D97-AF65-F5344CB8AC3E}">
        <p14:creationId xmlns:p14="http://schemas.microsoft.com/office/powerpoint/2010/main" val="206632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Teaching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moves is a part of Li’s job</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students in Zibo play it at school and make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moves have made their way into dances and morning exercises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don’t have to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 for ten minutes during breaks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5485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514600" algn="l"/>
                <a:tab pos="584993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13</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progress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mistakes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money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orders</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0311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考查名词辨析。句意：淄博许多学生在学校玩蹴鞠并取得进步。</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progress</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进</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步；</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mistake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错误；</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money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金钱；</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order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命令。根据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Many students in Zibo play it at school and make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可知，许多学生玩蹴鞠，长期积累，就会取得进步。故选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44147" y="2559769"/>
            <a:ext cx="407484" cy="461665"/>
          </a:xfrm>
          <a:prstGeom prst="rect">
            <a:avLst/>
          </a:prstGeom>
        </p:spPr>
        <p:txBody>
          <a:bodyPr wrap="none">
            <a:spAutoFit/>
          </a:bodyPr>
          <a:lstStyle/>
          <a:p>
            <a:r>
              <a:rPr lang="en-US" altLang="zh-CN" sz="2400"/>
              <a:t>A</a:t>
            </a:r>
            <a:endParaRPr lang="zh-CN" altLang="en-US" sz="1800"/>
          </a:p>
        </p:txBody>
      </p:sp>
    </p:spTree>
    <p:extLst>
      <p:ext uri="{BB962C8B-B14F-4D97-AF65-F5344CB8AC3E}">
        <p14:creationId xmlns:p14="http://schemas.microsoft.com/office/powerpoint/2010/main" val="1085859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Teaching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12</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moves is a part of Li’s job</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Many students in Zibo play it at school and make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moves have made their way into dances and morning exercises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They don’t have to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run for ten minutes during breaks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48863"/>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14</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lately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then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just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really</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033783"/>
            <a:ext cx="11485848" cy="2238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b="1">
                <a:solidFill>
                  <a:srgbClr val="FF0000"/>
                </a:solidFill>
                <a:latin typeface="Times New Roman" panose="02020603050405020304" pitchFamily="18" charset="0"/>
                <a:ea typeface="宋体" panose="02010600030101010101" pitchFamily="2" charset="-122"/>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考查副词辨析。句意：他们不必在课间只是跑十分钟。</a:t>
            </a:r>
            <a:r>
              <a:rPr lang="en-US" altLang="zh-CN" sz="2400" b="1">
                <a:solidFill>
                  <a:srgbClr val="FF0000"/>
                </a:solidFill>
                <a:latin typeface="Times New Roman" panose="02020603050405020304" pitchFamily="18" charset="0"/>
                <a:ea typeface="宋体" panose="02010600030101010101" pitchFamily="2" charset="-122"/>
              </a:rPr>
              <a:t>lately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最近；</a:t>
            </a:r>
            <a:r>
              <a:rPr lang="en-US" altLang="zh-CN" sz="2400" b="1">
                <a:solidFill>
                  <a:srgbClr val="FF0000"/>
                </a:solidFill>
                <a:latin typeface="Times New Roman" panose="02020603050405020304" pitchFamily="18" charset="0"/>
                <a:ea typeface="宋体" panose="02010600030101010101" pitchFamily="2" charset="-122"/>
              </a:rPr>
              <a:t>then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然后；</a:t>
            </a:r>
            <a:r>
              <a:rPr lang="en-US" altLang="zh-CN" sz="2400" b="1">
                <a:solidFill>
                  <a:srgbClr val="FF0000"/>
                </a:solidFill>
                <a:latin typeface="Times New Roman" panose="02020603050405020304" pitchFamily="18" charset="0"/>
                <a:ea typeface="宋体" panose="02010600030101010101" pitchFamily="2" charset="-122"/>
              </a:rPr>
              <a:t>just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仅仅；</a:t>
            </a:r>
            <a:r>
              <a:rPr lang="en-US" altLang="zh-CN" sz="2400" b="1">
                <a:solidFill>
                  <a:srgbClr val="FF0000"/>
                </a:solidFill>
                <a:latin typeface="Times New Roman" panose="02020603050405020304" pitchFamily="18" charset="0"/>
                <a:ea typeface="宋体" panose="02010600030101010101" pitchFamily="2" charset="-122"/>
              </a:rPr>
              <a:t>really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真正地。根据</a:t>
            </a:r>
            <a:r>
              <a:rPr lang="en-US" altLang="zh-CN" sz="2400" b="1">
                <a:solidFill>
                  <a:srgbClr val="FF0000"/>
                </a:solidFill>
                <a:latin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rPr>
              <a:t>Its moves have made their way into dances and morning exercises.</a:t>
            </a:r>
            <a:r>
              <a:rPr lang="en-US" altLang="zh-CN" sz="2400" b="1">
                <a:solidFill>
                  <a:srgbClr val="FF0000"/>
                </a:solidFill>
                <a:latin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可知，蹴鞠的动作已融入舞蹈和早操中，所以学生不必在课间只是跑十分钟。故选</a:t>
            </a:r>
            <a:r>
              <a:rPr lang="en-US" altLang="zh-CN" sz="2400" b="1">
                <a:solidFill>
                  <a:srgbClr val="FF0000"/>
                </a:solidFill>
                <a:latin typeface="Times New Roman" panose="02020603050405020304" pitchFamily="18" charset="0"/>
                <a:ea typeface="宋体" panose="02010600030101010101" pitchFamily="2" charset="-122"/>
              </a:rPr>
              <a:t>C</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6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057" y="2553776"/>
            <a:ext cx="407484" cy="461665"/>
          </a:xfrm>
          <a:prstGeom prst="rect">
            <a:avLst/>
          </a:prstGeom>
        </p:spPr>
        <p:txBody>
          <a:bodyPr wrap="none">
            <a:spAutoFit/>
          </a:bodyPr>
          <a:lstStyle/>
          <a:p>
            <a:r>
              <a:rPr lang="en-US" altLang="zh-CN" sz="2400"/>
              <a:t>C</a:t>
            </a:r>
            <a:endParaRPr lang="zh-CN" altLang="en-US" sz="1800"/>
          </a:p>
        </p:txBody>
      </p:sp>
    </p:spTree>
    <p:extLst>
      <p:ext uri="{BB962C8B-B14F-4D97-AF65-F5344CB8AC3E}">
        <p14:creationId xmlns:p14="http://schemas.microsoft.com/office/powerpoint/2010/main" val="2696924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704"/>
            <a:ext cx="11485848" cy="1303177"/>
          </a:xfrm>
        </p:spPr>
        <p:txBody>
          <a:bodyPr/>
          <a:lstStyle/>
          <a:p>
            <a:pPr indent="914400" hangingPunct="0">
              <a:spcAft>
                <a:spcPts val="0"/>
              </a:spcAft>
              <a:tabLst>
                <a:tab pos="5850890" algn="l"/>
              </a:tabLst>
            </a:pP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Students show great interest in playing </a:t>
            </a:r>
            <a:r>
              <a:rPr lang="en-US" altLang="zh-CN" sz="28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15</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me to teach more people to play the ancient sport,</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 says</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内容占位符 1"/>
          <p:cNvSpPr txBox="1">
            <a:spLocks/>
          </p:cNvSpPr>
          <p:nvPr/>
        </p:nvSpPr>
        <p:spPr bwMode="auto">
          <a:xfrm>
            <a:off x="360854" y="2050202"/>
            <a:ext cx="11485848"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5000"/>
              </a:lnSpc>
              <a:spcAft>
                <a:spcPts val="0"/>
              </a:spcAft>
              <a:tabLst>
                <a:tab pos="2514600" algn="l"/>
                <a:tab pos="5849938" algn="l"/>
              </a:tabLst>
            </a:pPr>
            <a:r>
              <a:rPr lang="zh-CN"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15</a:t>
            </a:r>
            <a:r>
              <a:rPr lang="en-US" altLang="zh-CN" sz="28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asks         B</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wants	  C</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stops		D</a:t>
            </a:r>
            <a:r>
              <a:rPr lang="en-US" altLang="zh-CN" sz="28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encourages</a:t>
            </a:r>
            <a:endPar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2670155"/>
            <a:ext cx="11485848" cy="3000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eaLnBrk="1">
              <a:lnSpc>
                <a:spcPct val="135000"/>
              </a:lnSpc>
              <a:spcAft>
                <a:spcPts val="0"/>
              </a:spcAft>
            </a:pP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考查动词辨析。句意：它鼓励我教更多人玩这项古老的运动。</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ask</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询问；</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want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想要；</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stop</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停止；</a:t>
            </a:r>
            <a:r>
              <a:rPr lang="en-US" altLang="zh-CN" sz="28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encourage</a:t>
            </a:r>
            <a:r>
              <a:rPr lang="zh-CN" altLang="zh-CN" sz="2800" b="1" u="wavy">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鼓励</a:t>
            </a:r>
            <a:r>
              <a:rPr lang="zh-CN" altLang="zh-CN" sz="2800" b="1" u="wavy" smtClean="0">
                <a:solidFill>
                  <a:srgbClr val="FF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Students show </a:t>
            </a:r>
            <a:endPar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35000"/>
              </a:lnSpc>
              <a:spcAft>
                <a:spcPts val="0"/>
              </a:spcAft>
            </a:pPr>
            <a:r>
              <a:rPr lang="en-US" altLang="zh-CN" sz="28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encourage</a:t>
            </a:r>
            <a:r>
              <a:rPr lang="en-US" altLang="zh-CN" sz="28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sb</a:t>
            </a:r>
            <a:r>
              <a:rPr lang="en-US" altLang="zh-CN" sz="28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to</a:t>
            </a:r>
            <a:r>
              <a:rPr lang="en-US" altLang="zh-CN" sz="28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do</a:t>
            </a:r>
            <a:r>
              <a:rPr lang="en-US" altLang="zh-CN" sz="28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800" b="1">
                <a:solidFill>
                  <a:srgbClr val="00B0F0"/>
                </a:solidFill>
                <a:latin typeface="Times New Roman" panose="02020603050405020304" pitchFamily="18" charset="0"/>
                <a:ea typeface="宋体" panose="02010600030101010101" pitchFamily="2" charset="-122"/>
                <a:cs typeface="Times New Roman" panose="02020603050405020304" pitchFamily="18" charset="0"/>
              </a:rPr>
              <a:t>sth</a:t>
            </a:r>
            <a:r>
              <a:rPr lang="zh-CN" altLang="zh-CN" sz="2800" b="1">
                <a:solidFill>
                  <a:srgbClr val="00B0F0"/>
                </a:solidFill>
                <a:latin typeface="Times New Roman" panose="02020603050405020304" pitchFamily="18" charset="0"/>
                <a:ea typeface="楷体" panose="02010609060101010101" pitchFamily="49" charset="-122"/>
                <a:cs typeface="Times New Roman" panose="02020603050405020304" pitchFamily="18" charset="0"/>
              </a:rPr>
              <a:t>鼓励某人做某事。</a:t>
            </a:r>
            <a:endParaRPr lang="en-US" altLang="zh-CN" sz="2800" b="1" u="wavy">
              <a:solidFill>
                <a:srgbClr val="FF0000"/>
              </a:solidFill>
              <a:uFill>
                <a:solidFill>
                  <a:srgbClr val="00FFFF"/>
                </a:solidFill>
              </a:uFill>
              <a:latin typeface="Times New Roman" panose="02020603050405020304" pitchFamily="18" charset="0"/>
              <a:ea typeface="宋体" panose="02010600030101010101" pitchFamily="2" charset="-122"/>
              <a:cs typeface="Times New Roman" panose="02020603050405020304" pitchFamily="18" charset="0"/>
            </a:endParaRPr>
          </a:p>
          <a:p>
            <a:pPr eaLnBrk="1">
              <a:lnSpc>
                <a:spcPct val="135000"/>
              </a:lnSpc>
              <a:spcAft>
                <a:spcPts val="0"/>
              </a:spcAft>
            </a:pP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great </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interest in </a:t>
            </a:r>
            <a:r>
              <a:rPr lang="en-US" altLang="zh-CN" sz="28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playing </a:t>
            </a:r>
            <a:r>
              <a:rPr lang="en-US" altLang="zh-CN" sz="28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8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可知，学生对蹴鞠的兴趣鼓励了李伟鹏教更多人玩这项古老的运动。故选</a:t>
            </a:r>
            <a:r>
              <a:rPr lang="en-US"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8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8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89790" y="2108849"/>
            <a:ext cx="444352" cy="523220"/>
          </a:xfrm>
          <a:prstGeom prst="rect">
            <a:avLst/>
          </a:prstGeom>
        </p:spPr>
        <p:txBody>
          <a:bodyPr wrap="none">
            <a:spAutoFit/>
          </a:bodyPr>
          <a:lstStyle/>
          <a:p>
            <a:r>
              <a:rPr lang="en-US" altLang="zh-CN">
                <a:cs typeface="Times New Roman" panose="02020603050405020304" pitchFamily="18" charset="0"/>
              </a:rPr>
              <a:t>D</a:t>
            </a:r>
            <a:endParaRPr lang="zh-CN" altLang="en-US"/>
          </a:p>
        </p:txBody>
      </p:sp>
      <p:pic>
        <p:nvPicPr>
          <p:cNvPr id="6" name="箭头右.eps" descr="id:2147490187;FounderCES"/>
          <p:cNvPicPr/>
          <p:nvPr/>
        </p:nvPicPr>
        <p:blipFill>
          <a:blip r:embed="rId2"/>
          <a:stretch>
            <a:fillRect/>
          </a:stretch>
        </p:blipFill>
        <p:spPr>
          <a:xfrm flipH="1">
            <a:off x="6608610" y="3926919"/>
            <a:ext cx="566716" cy="308227"/>
          </a:xfrm>
          <a:prstGeom prst="rect">
            <a:avLst/>
          </a:prstGeom>
        </p:spPr>
      </p:pic>
    </p:spTree>
    <p:extLst>
      <p:ext uri="{BB962C8B-B14F-4D97-AF65-F5344CB8AC3E}">
        <p14:creationId xmlns:p14="http://schemas.microsoft.com/office/powerpoint/2010/main" val="2163175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clrChange>
              <a:clrFrom>
                <a:srgbClr val="FFFFFF"/>
              </a:clrFrom>
              <a:clrTo>
                <a:srgbClr val="FFFFFF">
                  <a:alpha val="0"/>
                </a:srgbClr>
              </a:clrTo>
            </a:clrChange>
          </a:blip>
          <a:stretch>
            <a:fillRect/>
          </a:stretch>
        </p:blipFill>
        <p:spPr>
          <a:xfrm>
            <a:off x="346666" y="908720"/>
            <a:ext cx="11500036" cy="1228835"/>
          </a:xfrm>
          <a:prstGeom prst="rect">
            <a:avLst/>
          </a:prstGeom>
        </p:spPr>
      </p:pic>
      <p:sp>
        <p:nvSpPr>
          <p:cNvPr id="11" name="内容占位符 1"/>
          <p:cNvSpPr txBox="1">
            <a:spLocks/>
          </p:cNvSpPr>
          <p:nvPr/>
        </p:nvSpPr>
        <p:spPr bwMode="auto">
          <a:xfrm>
            <a:off x="360854" y="2162040"/>
            <a:ext cx="11485848" cy="1649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3200" smtClean="0">
                <a:solidFill>
                  <a:srgbClr val="FF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mtClean="0">
                <a:latin typeface="Times New Roman" panose="02020603050405020304" pitchFamily="18" charset="0"/>
                <a:ea typeface="楷体" panose="02010609060101010101" pitchFamily="49" charset="-122"/>
                <a:cs typeface="Times New Roman" panose="02020603050405020304" pitchFamily="18" charset="0"/>
              </a:rPr>
              <a:t>本</a:t>
            </a:r>
            <a:r>
              <a:rPr lang="zh-CN" altLang="zh-CN">
                <a:latin typeface="Times New Roman" panose="02020603050405020304" pitchFamily="18" charset="0"/>
                <a:ea typeface="楷体" panose="02010609060101010101" pitchFamily="49" charset="-122"/>
                <a:cs typeface="Times New Roman" panose="02020603050405020304" pitchFamily="18" charset="0"/>
              </a:rPr>
              <a:t>文主要介绍了蹴鞠是足球最早的形式以及李伟鹏努力训练蹴鞠并传播蹴鞠文化的经历。</a:t>
            </a:r>
            <a:endParaRPr lang="zh-CN" altLang="zh-CN">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内容占位符 1"/>
          <p:cNvSpPr txBox="1">
            <a:spLocks/>
          </p:cNvSpPr>
          <p:nvPr/>
        </p:nvSpPr>
        <p:spPr bwMode="auto">
          <a:xfrm>
            <a:off x="6023198" y="3830998"/>
            <a:ext cx="582350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tabLst>
                <a:tab pos="5850890" algn="l"/>
              </a:tabLst>
            </a:pPr>
            <a:r>
              <a:rPr lang="zh-CN"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江西宜春丰城九中期中</a:t>
            </a:r>
            <a:r>
              <a:rPr lang="zh-CN"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图片 12"/>
          <p:cNvPicPr>
            <a:picLocks noChangeAspect="1"/>
          </p:cNvPicPr>
          <p:nvPr/>
        </p:nvPicPr>
        <p:blipFill>
          <a:blip r:embed="rId3"/>
          <a:stretch>
            <a:fillRect/>
          </a:stretch>
        </p:blipFill>
        <p:spPr>
          <a:xfrm>
            <a:off x="406574" y="2212544"/>
            <a:ext cx="2601952" cy="679992"/>
          </a:xfrm>
          <a:prstGeom prst="rect">
            <a:avLst/>
          </a:prstGeom>
        </p:spPr>
      </p:pic>
    </p:spTree>
    <p:extLst>
      <p:ext uri="{BB962C8B-B14F-4D97-AF65-F5344CB8AC3E}">
        <p14:creationId xmlns:p14="http://schemas.microsoft.com/office/powerpoint/2010/main" val="600627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72793"/>
          </a:xfrm>
        </p:spPr>
        <p:txBody>
          <a:bodyPr/>
          <a:lstStyle/>
          <a:p>
            <a:pPr hangingPunct="0">
              <a:lnSpc>
                <a:spcPct val="130000"/>
              </a:lnSpc>
              <a:spcAft>
                <a:spcPts val="0"/>
              </a:spcAft>
              <a:tabLst>
                <a:tab pos="5850890" algn="l"/>
              </a:tabLst>
            </a:pP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an old Chinese game with the kicking of a ball</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 word</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to kick</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Ju</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an old kind of leather</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皮革</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8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has feathers or grain chaff</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8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谷糠</a:t>
            </a:r>
            <a:r>
              <a:rPr lang="zh-CN"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8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inside</a:t>
            </a:r>
            <a:r>
              <a:rPr lang="en-US" altLang="zh-CN" sz="28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425088"/>
            <a:ext cx="11485848" cy="57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has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means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prepares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needs</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2944400"/>
            <a:ext cx="11485848"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考查动词辨析。句意：单词</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蹴</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表示踢。</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have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mean</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表示</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的意思；</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prepare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准备；</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need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需要。根据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The word ‘cu’... to kick</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蹴</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这个字的意思是</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踢</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56165" y="2420888"/>
            <a:ext cx="389850" cy="572464"/>
          </a:xfrm>
          <a:prstGeom prst="rect">
            <a:avLst/>
          </a:prstGeom>
        </p:spPr>
        <p:txBody>
          <a:bodyPr wrap="none">
            <a:spAutoFit/>
          </a:bodyPr>
          <a:lstStyle/>
          <a:p>
            <a:pPr>
              <a:lnSpc>
                <a:spcPct val="130000"/>
              </a:lnSpc>
            </a:pPr>
            <a:r>
              <a:rPr lang="en-US" altLang="zh-CN" sz="2400">
                <a:cs typeface="Times New Roman" panose="02020603050405020304" pitchFamily="18" charset="0"/>
              </a:rPr>
              <a:t>B</a:t>
            </a:r>
            <a:endParaRPr lang="zh-CN" altLang="en-US" sz="1800"/>
          </a:p>
        </p:txBody>
      </p:sp>
      <p:sp>
        <p:nvSpPr>
          <p:cNvPr id="6" name="内容占位符 1"/>
          <p:cNvSpPr txBox="1">
            <a:spLocks/>
          </p:cNvSpPr>
          <p:nvPr/>
        </p:nvSpPr>
        <p:spPr bwMode="auto">
          <a:xfrm>
            <a:off x="360854" y="443329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30000"/>
              </a:lnSpc>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hat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ball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racket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内容占位符 4"/>
          <p:cNvSpPr txBox="1">
            <a:spLocks/>
          </p:cNvSpPr>
          <p:nvPr/>
        </p:nvSpPr>
        <p:spPr bwMode="auto">
          <a:xfrm>
            <a:off x="360854" y="4940065"/>
            <a:ext cx="11485848"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考查名词辨析。句意：鞠是一种古老的皮革球。</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帽子；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球棒；</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ball</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球；</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racket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球拍。根据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Ju</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is an old kind of leather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皮革</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可知，这是一种皮革制成的球。故选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8" name="矩形 7"/>
          <p:cNvSpPr/>
          <p:nvPr/>
        </p:nvSpPr>
        <p:spPr>
          <a:xfrm>
            <a:off x="863602" y="4417656"/>
            <a:ext cx="407484" cy="524567"/>
          </a:xfrm>
          <a:prstGeom prst="rect">
            <a:avLst/>
          </a:prstGeom>
        </p:spPr>
        <p:txBody>
          <a:bodyPr wrap="none">
            <a:spAutoFit/>
          </a:bodyPr>
          <a:lstStyle/>
          <a:p>
            <a:pPr>
              <a:lnSpc>
                <a:spcPct val="130000"/>
              </a:lnSpc>
            </a:pPr>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2431026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Chinese famous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Guo</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says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kind of activity to have fun among people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in the Han Dynasty, soldiers play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Tang Dynasty, women played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the emperors to have fun</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became popular among every class in the Song Dynasty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old game slowly gets out of people’s lives in the Ming Dynasty</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内容占位符 1"/>
          <p:cNvSpPr txBox="1">
            <a:spLocks/>
          </p:cNvSpPr>
          <p:nvPr/>
        </p:nvSpPr>
        <p:spPr bwMode="auto">
          <a:xfrm>
            <a:off x="360854" y="3526372"/>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book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song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writer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movie</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4107380"/>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考查名词辨析。句意：中国著名的书《战国策》记载，蹴鞠是一种人们娱乐的活动。</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book</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书；</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歌曲；</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writer</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作家；</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movie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电影。根据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Zhan</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Guo</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可知，这是一本书。故选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83057" y="3621557"/>
            <a:ext cx="407484" cy="461665"/>
          </a:xfrm>
          <a:prstGeom prst="rect">
            <a:avLst/>
          </a:prstGeom>
        </p:spPr>
        <p:txBody>
          <a:bodyPr wrap="none">
            <a:spAutoFit/>
          </a:bodyPr>
          <a:lstStyle/>
          <a:p>
            <a:r>
              <a:rPr lang="en-US" altLang="zh-CN" sz="2400"/>
              <a:t>A</a:t>
            </a:r>
            <a:endParaRPr lang="zh-CN" altLang="en-US" sz="1800"/>
          </a:p>
        </p:txBody>
      </p:sp>
    </p:spTree>
    <p:extLst>
      <p:ext uri="{BB962C8B-B14F-4D97-AF65-F5344CB8AC3E}">
        <p14:creationId xmlns:p14="http://schemas.microsoft.com/office/powerpoint/2010/main" val="120455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Chinese famous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Guo</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says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kind of activity to have fun among people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in the Han Dynasty, soldiers play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Tang Dynasty, women played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the emperors to have fun</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became popular among every class in the Song Dynasty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old game slowly gets out of people’s lives in the Ming Dynasty</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内容占位符 1"/>
          <p:cNvSpPr txBox="1">
            <a:spLocks/>
          </p:cNvSpPr>
          <p:nvPr/>
        </p:nvSpPr>
        <p:spPr bwMode="auto">
          <a:xfrm>
            <a:off x="360854" y="3530192"/>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238375" algn="l"/>
                <a:tab pos="584993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grow up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hang out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work out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act out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4063684"/>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考查动词短语辨析。句意：但是在汉代，士兵玩蹴鞠是为了锻炼身体。</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grow up</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成长；</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hang out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闲逛；</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work out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锻炼；</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act out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表演。根据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soldiers</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楷体" panose="02010609060101010101" pitchFamily="49" charset="-122"/>
                <a:cs typeface="Times New Roman" panose="02020603050405020304" pitchFamily="18" charset="0"/>
              </a:rPr>
              <a:t>士兵</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play </a:t>
            </a:r>
            <a:r>
              <a:rPr lang="en-US" altLang="zh-CN" sz="24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to</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可知，士兵玩蹴鞠是为了锻炼身体。故选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921968" y="3654560"/>
            <a:ext cx="407484" cy="461665"/>
          </a:xfrm>
          <a:prstGeom prst="rect">
            <a:avLst/>
          </a:prstGeom>
        </p:spPr>
        <p:txBody>
          <a:bodyPr wrap="none">
            <a:spAutoFit/>
          </a:bodyPr>
          <a:lstStyle/>
          <a:p>
            <a:r>
              <a:rPr lang="en-US" altLang="zh-CN" sz="2400">
                <a:cs typeface="Times New Roman" panose="02020603050405020304" pitchFamily="18" charset="0"/>
              </a:rPr>
              <a:t>C</a:t>
            </a:r>
            <a:endParaRPr lang="zh-CN" altLang="en-US" sz="1800"/>
          </a:p>
        </p:txBody>
      </p:sp>
    </p:spTree>
    <p:extLst>
      <p:ext uri="{BB962C8B-B14F-4D97-AF65-F5344CB8AC3E}">
        <p14:creationId xmlns:p14="http://schemas.microsoft.com/office/powerpoint/2010/main" val="496504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Chinese famous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Guo</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says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kind of activity to have fun among people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in the Han Dynasty, soldiers play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Tang Dynasty, women played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the emperors to have fun</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became popular among every class in the Song Dynasty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old game slowly gets out of people’s lives in the Ming Dynasty</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内容占位符 1"/>
          <p:cNvSpPr txBox="1">
            <a:spLocks/>
          </p:cNvSpPr>
          <p:nvPr/>
        </p:nvSpPr>
        <p:spPr bwMode="auto">
          <a:xfrm>
            <a:off x="360854" y="355356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him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them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us</a:t>
            </a:r>
          </a:p>
        </p:txBody>
      </p:sp>
      <p:sp>
        <p:nvSpPr>
          <p:cNvPr id="4" name="内容占位符 4"/>
          <p:cNvSpPr txBox="1">
            <a:spLocks/>
          </p:cNvSpPr>
          <p:nvPr/>
        </p:nvSpPr>
        <p:spPr bwMode="auto">
          <a:xfrm>
            <a:off x="360854" y="4115112"/>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考查代词辨析。句意：在唐代，女性以表演蹴鞠为皇帝取乐。根据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women played ... for the emperors</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可知，此处指代前文的</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蹴鞠</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，用</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92785" y="3639018"/>
            <a:ext cx="407484" cy="461665"/>
          </a:xfrm>
          <a:prstGeom prst="rect">
            <a:avLst/>
          </a:prstGeom>
        </p:spPr>
        <p:txBody>
          <a:bodyPr wrap="none">
            <a:spAutoFit/>
          </a:bodyPr>
          <a:lstStyle/>
          <a:p>
            <a:r>
              <a:rPr lang="en-US" altLang="zh-CN" sz="2400"/>
              <a:t>A</a:t>
            </a:r>
            <a:endParaRPr lang="zh-CN" altLang="en-US" sz="1800"/>
          </a:p>
        </p:txBody>
      </p:sp>
    </p:spTree>
    <p:extLst>
      <p:ext uri="{BB962C8B-B14F-4D97-AF65-F5344CB8AC3E}">
        <p14:creationId xmlns:p14="http://schemas.microsoft.com/office/powerpoint/2010/main" val="270769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Chinese famous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Zhan</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Guo</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Ce</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says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is a kind of activity to have fun among people</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in the Han Dynasty, soldiers play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to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4</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In the Tang Dynasty, women played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for the emperors to have fun</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became popular among every class in the Song Dynasty</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old game slowly gets out of people’s lives in the Ming Dynasty</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p>
        </p:txBody>
      </p:sp>
      <p:sp>
        <p:nvSpPr>
          <p:cNvPr id="3" name="内容占位符 1"/>
          <p:cNvSpPr txBox="1">
            <a:spLocks/>
          </p:cNvSpPr>
          <p:nvPr/>
        </p:nvSpPr>
        <p:spPr bwMode="auto">
          <a:xfrm>
            <a:off x="360854" y="355294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And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But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Because</a:t>
            </a:r>
          </a:p>
        </p:txBody>
      </p:sp>
      <p:sp>
        <p:nvSpPr>
          <p:cNvPr id="4" name="内容占位符 4"/>
          <p:cNvSpPr txBox="1">
            <a:spLocks/>
          </p:cNvSpPr>
          <p:nvPr/>
        </p:nvSpPr>
        <p:spPr bwMode="auto">
          <a:xfrm>
            <a:off x="360854" y="4118410"/>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dist">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考查连词辨析。句意：但到了明代，这项古老的运动逐渐从人们的生活中</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消</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失</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and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but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但是；</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because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因为。前后句是转折关系。故选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53875" y="3667586"/>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Tree>
    <p:extLst>
      <p:ext uri="{BB962C8B-B14F-4D97-AF65-F5344CB8AC3E}">
        <p14:creationId xmlns:p14="http://schemas.microsoft.com/office/powerpoint/2010/main" val="3410496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754326"/>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Zibo is called</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of soccer ball</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It’s the birthplace of the Chinese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B0F0"/>
                </a:solidFill>
                <a:latin typeface="Times New Roman" panose="02020603050405020304" pitchFamily="18" charset="0"/>
                <a:ea typeface="宋体" panose="02010600030101010101" pitchFamily="2" charset="-122"/>
              </a:rPr>
              <a:t>7</a:t>
            </a:r>
            <a:r>
              <a:rPr lang="en-US" altLang="zh-CN" sz="2400">
                <a:solidFill>
                  <a:srgbClr val="00B0F0"/>
                </a:solidFill>
                <a:latin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rPr>
              <a:t>A</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rPr>
              <a:t> </a:t>
            </a:r>
            <a:r>
              <a:rPr lang="en-US" altLang="zh-CN" sz="2400" smtClean="0">
                <a:solidFill>
                  <a:srgbClr val="000000"/>
                </a:solidFill>
                <a:latin typeface="Times New Roman" panose="02020603050405020304" pitchFamily="18" charset="0"/>
                <a:ea typeface="宋体" panose="02010600030101010101" pitchFamily="2" charset="-122"/>
              </a:rPr>
              <a:t>room            B</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rPr>
              <a:t> </a:t>
            </a:r>
            <a:r>
              <a:rPr lang="en-US" altLang="zh-CN" sz="2400" smtClean="0">
                <a:solidFill>
                  <a:srgbClr val="000000"/>
                </a:solidFill>
                <a:latin typeface="Times New Roman" panose="02020603050405020304" pitchFamily="18" charset="0"/>
                <a:ea typeface="宋体" panose="02010600030101010101" pitchFamily="2" charset="-122"/>
              </a:rPr>
              <a:t>school             C</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rPr>
              <a:t> </a:t>
            </a:r>
            <a:r>
              <a:rPr lang="en-US" altLang="zh-CN" sz="2400" smtClean="0">
                <a:solidFill>
                  <a:srgbClr val="000000"/>
                </a:solidFill>
                <a:latin typeface="Times New Roman" panose="02020603050405020304" pitchFamily="18" charset="0"/>
                <a:ea typeface="宋体" panose="02010600030101010101" pitchFamily="2" charset="-122"/>
              </a:rPr>
              <a:t>library            D</a:t>
            </a:r>
            <a:r>
              <a:rPr lang="en-US" altLang="zh-CN" sz="2400">
                <a:solidFill>
                  <a:srgbClr val="000000"/>
                </a:solidFill>
                <a:latin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rPr>
              <a:t> home</a:t>
            </a:r>
            <a:endParaRPr lang="zh-CN" altLang="en-US" sz="2400"/>
          </a:p>
        </p:txBody>
      </p:sp>
      <p:sp>
        <p:nvSpPr>
          <p:cNvPr id="3" name="内容占位符 4"/>
          <p:cNvSpPr txBox="1">
            <a:spLocks/>
          </p:cNvSpPr>
          <p:nvPr/>
        </p:nvSpPr>
        <p:spPr bwMode="auto">
          <a:xfrm>
            <a:off x="360854" y="2416976"/>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考查名词辨析。句意：淄博被称为</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足球之乡</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room</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房间；</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school</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学校；</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library</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图书馆；</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home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家。根据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It’s the birthplace of the Chinese...</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可知，是指淄博被称为</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足球之乡</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矩形 3"/>
          <p:cNvSpPr/>
          <p:nvPr/>
        </p:nvSpPr>
        <p:spPr>
          <a:xfrm>
            <a:off x="873330" y="1948874"/>
            <a:ext cx="407484" cy="461665"/>
          </a:xfrm>
          <a:prstGeom prst="rect">
            <a:avLst/>
          </a:prstGeom>
        </p:spPr>
        <p:txBody>
          <a:bodyPr wrap="none">
            <a:spAutoFit/>
          </a:bodyPr>
          <a:lstStyle/>
          <a:p>
            <a:r>
              <a:rPr lang="en-US" altLang="zh-CN" sz="2400">
                <a:cs typeface="Times New Roman" panose="02020603050405020304" pitchFamily="18" charset="0"/>
              </a:rPr>
              <a:t>D</a:t>
            </a:r>
            <a:endParaRPr lang="zh-CN" altLang="en-US" sz="1800"/>
          </a:p>
        </p:txBody>
      </p:sp>
      <p:sp>
        <p:nvSpPr>
          <p:cNvPr id="5" name="内容占位符 1"/>
          <p:cNvSpPr txBox="1">
            <a:spLocks/>
          </p:cNvSpPr>
          <p:nvPr/>
        </p:nvSpPr>
        <p:spPr bwMode="auto">
          <a:xfrm>
            <a:off x="360854" y="4073150"/>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5850890"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8</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food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sport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song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drama</a:t>
            </a:r>
          </a:p>
        </p:txBody>
      </p:sp>
      <p:sp>
        <p:nvSpPr>
          <p:cNvPr id="6" name="内容占位符 4"/>
          <p:cNvSpPr txBox="1">
            <a:spLocks/>
          </p:cNvSpPr>
          <p:nvPr/>
        </p:nvSpPr>
        <p:spPr bwMode="auto">
          <a:xfrm>
            <a:off x="360854" y="4643408"/>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考查名词辨析。句意：它是中国古代运动蹴鞠的发源地。</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food</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食物；</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sport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运动；</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song</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歌曲；</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drama</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戏剧。根据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可知，蹴鞠是一种运动。故选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矩形 6"/>
          <p:cNvSpPr/>
          <p:nvPr/>
        </p:nvSpPr>
        <p:spPr>
          <a:xfrm>
            <a:off x="892785" y="4178063"/>
            <a:ext cx="389850" cy="461665"/>
          </a:xfrm>
          <a:prstGeom prst="rect">
            <a:avLst/>
          </a:prstGeom>
        </p:spPr>
        <p:txBody>
          <a:bodyPr wrap="none">
            <a:spAutoFit/>
          </a:bodyPr>
          <a:lstStyle/>
          <a:p>
            <a:r>
              <a:rPr lang="en-US" altLang="zh-CN" sz="2400">
                <a:cs typeface="Times New Roman" panose="02020603050405020304" pitchFamily="18" charset="0"/>
              </a:rPr>
              <a:t>B</a:t>
            </a:r>
            <a:endParaRPr lang="zh-CN" altLang="en-US" sz="1800"/>
          </a:p>
        </p:txBody>
      </p:sp>
    </p:spTree>
    <p:extLst>
      <p:ext uri="{BB962C8B-B14F-4D97-AF65-F5344CB8AC3E}">
        <p14:creationId xmlns:p14="http://schemas.microsoft.com/office/powerpoint/2010/main" val="669324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indent="914400" hangingPunct="0">
              <a:spcAft>
                <a:spcPts val="0"/>
              </a:spcAft>
              <a:tabLst>
                <a:tab pos="5850890" algn="l"/>
              </a:tabLst>
            </a:pP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Li Weipeng started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the skills when he was 16</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Learning different </a:t>
            </a:r>
            <a:r>
              <a:rPr lang="en-US" altLang="zh-CN" sz="2400"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skills is not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10</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the beginning, I spent eight hours a day practising juggling</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颠</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 ball</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It was </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11</a:t>
            </a:r>
            <a:r>
              <a:rPr lang="zh-CN" altLang="zh-CN" sz="2400" u="sng">
                <a:solidFill>
                  <a:srgbClr val="000000"/>
                </a:solidFill>
                <a:uFill>
                  <a:solidFill>
                    <a:srgbClr val="000000"/>
                  </a:solidFill>
                </a:u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Li says</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He now can juggle a ball with his foot over 10</a:t>
            </a:r>
            <a:r>
              <a:rPr lang="zh-CN"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 times in a row</a:t>
            </a:r>
            <a:r>
              <a:rPr lang="en-US" altLang="zh-CN" sz="240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3" name="内容占位符 1"/>
          <p:cNvSpPr txBox="1">
            <a:spLocks/>
          </p:cNvSpPr>
          <p:nvPr/>
        </p:nvSpPr>
        <p:spPr bwMode="auto">
          <a:xfrm>
            <a:off x="360854" y="2960036"/>
            <a:ext cx="1148584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tabLst>
                <a:tab pos="2238375" algn="l"/>
                <a:tab pos="5849938" algn="l"/>
              </a:tabLst>
            </a:pPr>
            <a:r>
              <a:rPr lang="zh-CN"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sz="2400" smtClean="0">
                <a:solidFill>
                  <a:srgbClr val="00B0F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practicing           B</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jumping  	         C</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painting		D</a:t>
            </a:r>
            <a:r>
              <a:rPr lang="en-US" altLang="zh-CN" sz="240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collecting</a:t>
            </a:r>
            <a:endParaRPr lang="zh-CN" altLang="zh-CN" sz="100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内容占位符 4"/>
          <p:cNvSpPr txBox="1">
            <a:spLocks/>
          </p:cNvSpPr>
          <p:nvPr/>
        </p:nvSpPr>
        <p:spPr bwMode="auto">
          <a:xfrm>
            <a:off x="360854" y="3515772"/>
            <a:ext cx="11485848" cy="1684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36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rPr>
              <a:t>解析</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考查动词辨析。句意：李伟鹏</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16</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岁时开始练习蹴鞠技巧。</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practise</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练习；</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jump</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跳跃；</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paint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绘画；</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collect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收集。根据</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Learning different </a:t>
            </a:r>
            <a:r>
              <a:rPr lang="en-US" altLang="zh-CN" sz="2400" b="1" i="1">
                <a:solidFill>
                  <a:srgbClr val="FF0000"/>
                </a:solidFill>
                <a:latin typeface="Times New Roman" panose="02020603050405020304" pitchFamily="18" charset="0"/>
                <a:ea typeface="宋体" panose="02010600030101010101" pitchFamily="2" charset="-122"/>
                <a:cs typeface="Times New Roman" panose="02020603050405020304" pitchFamily="18" charset="0"/>
              </a:rPr>
              <a:t>cuju</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 skills</a:t>
            </a:r>
            <a:r>
              <a:rPr lang="en-US" altLang="zh-CN" sz="2400" b="1">
                <a:solidFill>
                  <a:srgbClr val="FF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可知，是指练习蹴鞠技巧。故选</a:t>
            </a:r>
            <a:r>
              <a:rPr lang="en-US" altLang="zh-CN" sz="2400" b="1">
                <a:solidFill>
                  <a:srgbClr val="FF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b="1" smtClean="0">
              <a:solidFill>
                <a:srgbClr val="FF000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844147" y="3045494"/>
            <a:ext cx="407484" cy="461665"/>
          </a:xfrm>
          <a:prstGeom prst="rect">
            <a:avLst/>
          </a:prstGeom>
        </p:spPr>
        <p:txBody>
          <a:bodyPr wrap="none">
            <a:spAutoFit/>
          </a:bodyPr>
          <a:lstStyle/>
          <a:p>
            <a:r>
              <a:rPr lang="en-US" altLang="zh-CN" sz="2400"/>
              <a:t>A</a:t>
            </a:r>
            <a:endParaRPr lang="zh-CN" altLang="en-US" sz="1800"/>
          </a:p>
        </p:txBody>
      </p:sp>
    </p:spTree>
    <p:extLst>
      <p:ext uri="{BB962C8B-B14F-4D97-AF65-F5344CB8AC3E}">
        <p14:creationId xmlns:p14="http://schemas.microsoft.com/office/powerpoint/2010/main" val="2006218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chemeClr val="tx1"/>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784</TotalTime>
  <Words>1001</Words>
  <Application>Microsoft Office PowerPoint</Application>
  <PresentationFormat>自定义</PresentationFormat>
  <Paragraphs>67</Paragraphs>
  <Slides>15</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黑体</vt:lpstr>
      <vt:lpstr>楷体</vt:lpstr>
      <vt:lpstr>宋体</vt:lpstr>
      <vt:lpstr>微软雅黑</vt:lpstr>
      <vt:lpstr>Arial</vt:lpstr>
      <vt:lpstr>Calibri</vt:lpstr>
      <vt:lpstr>Times New Roman</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微软用户</cp:lastModifiedBy>
  <cp:revision>479</cp:revision>
  <dcterms:created xsi:type="dcterms:W3CDTF">2020-11-06T05:24:00Z</dcterms:created>
  <dcterms:modified xsi:type="dcterms:W3CDTF">2025-09-13T07:58:14Z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2052-11.1.0.9021</vt:lpwstr>
  </property>
</Properties>
</file>